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07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97835-8267-7B42-AE83-E6DF9AC87A5B}" type="datetimeFigureOut">
              <a:rPr lang="en-US" smtClean="0"/>
              <a:t>2/25/21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F589-D4AE-EB46-9E5F-AFB77ACBE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4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97835-8267-7B42-AE83-E6DF9AC87A5B}" type="datetimeFigureOut">
              <a:rPr lang="en-US" smtClean="0"/>
              <a:t>2/25/21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F589-D4AE-EB46-9E5F-AFB77ACBE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08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97835-8267-7B42-AE83-E6DF9AC87A5B}" type="datetimeFigureOut">
              <a:rPr lang="en-US" smtClean="0"/>
              <a:t>2/25/21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F589-D4AE-EB46-9E5F-AFB77ACBE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86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97835-8267-7B42-AE83-E6DF9AC87A5B}" type="datetimeFigureOut">
              <a:rPr lang="en-US" smtClean="0"/>
              <a:t>2/25/21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F589-D4AE-EB46-9E5F-AFB77ACBE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69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97835-8267-7B42-AE83-E6DF9AC87A5B}" type="datetimeFigureOut">
              <a:rPr lang="en-US" smtClean="0"/>
              <a:t>2/25/21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F589-D4AE-EB46-9E5F-AFB77ACBE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72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97835-8267-7B42-AE83-E6DF9AC87A5B}" type="datetimeFigureOut">
              <a:rPr lang="en-US" smtClean="0"/>
              <a:t>2/25/21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F589-D4AE-EB46-9E5F-AFB77ACBE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34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97835-8267-7B42-AE83-E6DF9AC87A5B}" type="datetimeFigureOut">
              <a:rPr lang="en-US" smtClean="0"/>
              <a:t>2/25/21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F589-D4AE-EB46-9E5F-AFB77ACBE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54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97835-8267-7B42-AE83-E6DF9AC87A5B}" type="datetimeFigureOut">
              <a:rPr lang="en-US" smtClean="0"/>
              <a:t>2/25/21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F589-D4AE-EB46-9E5F-AFB77ACBE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76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97835-8267-7B42-AE83-E6DF9AC87A5B}" type="datetimeFigureOut">
              <a:rPr lang="en-US" smtClean="0"/>
              <a:t>2/25/21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F589-D4AE-EB46-9E5F-AFB77ACBE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58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97835-8267-7B42-AE83-E6DF9AC87A5B}" type="datetimeFigureOut">
              <a:rPr lang="en-US" smtClean="0"/>
              <a:t>2/25/21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F589-D4AE-EB46-9E5F-AFB77ACBE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48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97835-8267-7B42-AE83-E6DF9AC87A5B}" type="datetimeFigureOut">
              <a:rPr lang="en-US" smtClean="0"/>
              <a:t>2/25/21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F589-D4AE-EB46-9E5F-AFB77ACBE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6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97835-8267-7B42-AE83-E6DF9AC87A5B}" type="datetimeFigureOut">
              <a:rPr lang="en-US" smtClean="0"/>
              <a:t>2/25/21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8F589-D4AE-EB46-9E5F-AFB77ACBE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07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ower_02bw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4" r="7114"/>
          <a:stretch/>
        </p:blipFill>
        <p:spPr>
          <a:xfrm>
            <a:off x="1" y="-8938"/>
            <a:ext cx="9162274" cy="6930458"/>
          </a:xfrm>
          <a:prstGeom prst="rect">
            <a:avLst/>
          </a:prstGeom>
        </p:spPr>
      </p:pic>
      <p:pic>
        <p:nvPicPr>
          <p:cNvPr id="9" name="Picture 8" descr="pp_temp_dynamic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93" y="-13706"/>
            <a:ext cx="9246968" cy="69352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8B34AE-B82F-0241-88E4-AD6842D34F82}"/>
              </a:ext>
            </a:extLst>
          </p:cNvPr>
          <p:cNvSpPr txBox="1"/>
          <p:nvPr/>
        </p:nvSpPr>
        <p:spPr>
          <a:xfrm>
            <a:off x="296872" y="155038"/>
            <a:ext cx="3755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Helvetica Neue Black Condensed"/>
                <a:cs typeface="Helvetica Neue Black Condensed"/>
              </a:rPr>
              <a:t>Insert Title or Logo</a:t>
            </a:r>
          </a:p>
        </p:txBody>
      </p:sp>
    </p:spTree>
    <p:extLst>
      <p:ext uri="{BB962C8B-B14F-4D97-AF65-F5344CB8AC3E}">
        <p14:creationId xmlns:p14="http://schemas.microsoft.com/office/powerpoint/2010/main" val="2516601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hem_arch_01bw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9"/>
          <a:stretch/>
        </p:blipFill>
        <p:spPr>
          <a:xfrm>
            <a:off x="0" y="0"/>
            <a:ext cx="4605122" cy="6858000"/>
          </a:xfrm>
          <a:prstGeom prst="rect">
            <a:avLst/>
          </a:prstGeom>
        </p:spPr>
      </p:pic>
      <p:sp>
        <p:nvSpPr>
          <p:cNvPr id="13" name="Right Triangle 12"/>
          <p:cNvSpPr/>
          <p:nvPr/>
        </p:nvSpPr>
        <p:spPr>
          <a:xfrm flipH="1">
            <a:off x="941126" y="0"/>
            <a:ext cx="4538878" cy="6858000"/>
          </a:xfrm>
          <a:prstGeom prst="rtTriangl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/>
          <p:cNvSpPr/>
          <p:nvPr/>
        </p:nvSpPr>
        <p:spPr>
          <a:xfrm flipV="1">
            <a:off x="4605122" y="0"/>
            <a:ext cx="4538878" cy="685800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pp_temp_dynamic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301313" y="995866"/>
            <a:ext cx="4570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Helvetica Neue Black Condensed"/>
                <a:cs typeface="Helvetica Neue Black Condensed"/>
              </a:rPr>
              <a:t>TEXAS TECH SNAPSHOT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98662" y="1827276"/>
            <a:ext cx="367313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en-US" dirty="0">
                <a:solidFill>
                  <a:srgbClr val="CC0000"/>
                </a:solidFill>
                <a:latin typeface="Helvetica Neue Light"/>
                <a:cs typeface="Helvetica Neue Light"/>
              </a:rPr>
              <a:t>•</a:t>
            </a:r>
            <a:r>
              <a:rPr lang="en-US" dirty="0">
                <a:latin typeface="Helvetica Neue Light"/>
                <a:cs typeface="Helvetica Neue Light"/>
              </a:rPr>
              <a:t> </a:t>
            </a:r>
            <a:r>
              <a:rPr lang="en-US" dirty="0">
                <a:solidFill>
                  <a:srgbClr val="595959"/>
                </a:solidFill>
                <a:latin typeface="Helvetica Neue Light"/>
                <a:cs typeface="Helvetica Neue Light"/>
              </a:rPr>
              <a:t>More than </a:t>
            </a:r>
            <a:r>
              <a:rPr lang="en-US" b="1" dirty="0">
                <a:solidFill>
                  <a:srgbClr val="CC0000"/>
                </a:solidFill>
                <a:latin typeface="Helvetica Neue"/>
                <a:cs typeface="Helvetica Neue"/>
              </a:rPr>
              <a:t>35,000</a:t>
            </a:r>
            <a:r>
              <a:rPr lang="en-US" dirty="0">
                <a:latin typeface="Helvetica Neue Light"/>
                <a:cs typeface="Helvetica Neue Light"/>
              </a:rPr>
              <a:t> </a:t>
            </a:r>
            <a:r>
              <a:rPr lang="en-US" dirty="0">
                <a:solidFill>
                  <a:srgbClr val="595959"/>
                </a:solidFill>
                <a:latin typeface="Helvetica Neue Light"/>
                <a:cs typeface="Helvetica Neue Light"/>
              </a:rPr>
              <a:t>students currently enrolled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US" sz="2400" dirty="0">
              <a:latin typeface="Helvetica Neue Light"/>
              <a:cs typeface="Helvetica Neue Light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dirty="0">
                <a:solidFill>
                  <a:srgbClr val="CC0000"/>
                </a:solidFill>
                <a:latin typeface="Helvetica Neue Light"/>
                <a:cs typeface="Helvetica Neue Light"/>
              </a:rPr>
              <a:t>•</a:t>
            </a:r>
            <a:r>
              <a:rPr lang="en-US" dirty="0">
                <a:latin typeface="Helvetica Neue Light"/>
                <a:cs typeface="Helvetica Neue Light"/>
              </a:rPr>
              <a:t> </a:t>
            </a:r>
            <a:r>
              <a:rPr lang="en-US" dirty="0">
                <a:solidFill>
                  <a:srgbClr val="595959"/>
                </a:solidFill>
                <a:latin typeface="Helvetica Neue Light"/>
                <a:cs typeface="Helvetica Neue Light"/>
              </a:rPr>
              <a:t>TTU is comprised of 13 Colleges: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z="1600" dirty="0">
                <a:solidFill>
                  <a:srgbClr val="595959"/>
                </a:solidFill>
                <a:latin typeface="Helvetica Neue Light"/>
                <a:cs typeface="Helvetica Neue Light"/>
              </a:rPr>
              <a:t>     Agriculture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z="1600" dirty="0">
                <a:solidFill>
                  <a:srgbClr val="595959"/>
                </a:solidFill>
                <a:latin typeface="Helvetica Neue Light"/>
                <a:cs typeface="Helvetica Neue Light"/>
              </a:rPr>
              <a:t>     Architecture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z="1600" dirty="0">
                <a:solidFill>
                  <a:srgbClr val="595959"/>
                </a:solidFill>
                <a:latin typeface="Helvetica Neue Light"/>
                <a:cs typeface="Helvetica Neue Light"/>
              </a:rPr>
              <a:t>     Arts &amp; Sciences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z="1600" dirty="0">
                <a:solidFill>
                  <a:srgbClr val="595959"/>
                </a:solidFill>
                <a:latin typeface="Helvetica Neue Light"/>
                <a:cs typeface="Helvetica Neue Light"/>
              </a:rPr>
              <a:t>     Business Administration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z="1600" dirty="0">
                <a:solidFill>
                  <a:srgbClr val="595959"/>
                </a:solidFill>
                <a:latin typeface="Helvetica Neue Light"/>
                <a:cs typeface="Helvetica Neue Light"/>
              </a:rPr>
              <a:t>     Education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z="1600" dirty="0">
                <a:solidFill>
                  <a:srgbClr val="595959"/>
                </a:solidFill>
                <a:latin typeface="Helvetica Neue Light"/>
                <a:cs typeface="Helvetica Neue Light"/>
              </a:rPr>
              <a:t>     Engineering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z="1600" dirty="0">
                <a:solidFill>
                  <a:srgbClr val="595959"/>
                </a:solidFill>
                <a:latin typeface="Helvetica Neue Light"/>
                <a:cs typeface="Helvetica Neue Light"/>
              </a:rPr>
              <a:t>     Honors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z="1600" dirty="0">
                <a:solidFill>
                  <a:srgbClr val="595959"/>
                </a:solidFill>
                <a:latin typeface="Helvetica Neue Light"/>
                <a:cs typeface="Helvetica Neue Light"/>
              </a:rPr>
              <a:t>     Human Sciences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z="1600" dirty="0">
                <a:solidFill>
                  <a:srgbClr val="595959"/>
                </a:solidFill>
                <a:latin typeface="Helvetica Neue Light"/>
                <a:cs typeface="Helvetica Neue Light"/>
              </a:rPr>
              <a:t>     Mass Communications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z="1600" dirty="0">
                <a:solidFill>
                  <a:srgbClr val="595959"/>
                </a:solidFill>
                <a:latin typeface="Helvetica Neue Light"/>
                <a:cs typeface="Helvetica Neue Light"/>
              </a:rPr>
              <a:t>     Visual &amp;Performing Arts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z="1600" dirty="0">
                <a:solidFill>
                  <a:srgbClr val="595959"/>
                </a:solidFill>
                <a:latin typeface="Helvetica Neue Light"/>
                <a:cs typeface="Helvetica Neue Light"/>
              </a:rPr>
              <a:t>     University College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z="1600" dirty="0">
                <a:solidFill>
                  <a:srgbClr val="595959"/>
                </a:solidFill>
                <a:latin typeface="Helvetica Neue Light"/>
                <a:cs typeface="Helvetica Neue Light"/>
              </a:rPr>
              <a:t>     School of Law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z="1600" dirty="0">
                <a:solidFill>
                  <a:srgbClr val="595959"/>
                </a:solidFill>
                <a:latin typeface="Helvetica Neue Light"/>
                <a:cs typeface="Helvetica Neue Light"/>
              </a:rPr>
              <a:t>     Graduate School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445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erial_01bw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5"/>
          <a:stretch/>
        </p:blipFill>
        <p:spPr>
          <a:xfrm>
            <a:off x="0" y="0"/>
            <a:ext cx="4669082" cy="6858000"/>
          </a:xfrm>
          <a:prstGeom prst="rect">
            <a:avLst/>
          </a:prstGeom>
        </p:spPr>
      </p:pic>
      <p:sp>
        <p:nvSpPr>
          <p:cNvPr id="8" name="Right Triangle 7"/>
          <p:cNvSpPr/>
          <p:nvPr/>
        </p:nvSpPr>
        <p:spPr>
          <a:xfrm flipH="1">
            <a:off x="941126" y="0"/>
            <a:ext cx="4538878" cy="6858000"/>
          </a:xfrm>
          <a:prstGeom prst="rtTriangl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 flipV="1">
            <a:off x="4605122" y="0"/>
            <a:ext cx="4538878" cy="685800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pp_temp_dynamic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01313" y="995866"/>
            <a:ext cx="4570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Helvetica Neue Black Condensed"/>
                <a:cs typeface="Helvetica Neue Black Condensed"/>
              </a:rPr>
              <a:t>TEXAS TECH SNAPSHOT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98662" y="2256687"/>
            <a:ext cx="3673133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None/>
            </a:pPr>
            <a:r>
              <a:rPr lang="en-US" dirty="0">
                <a:solidFill>
                  <a:srgbClr val="CC0000"/>
                </a:solidFill>
                <a:latin typeface="Helvetica Neue Light"/>
                <a:cs typeface="Helvetica Neue Light"/>
              </a:rPr>
              <a:t>•</a:t>
            </a:r>
            <a:r>
              <a:rPr lang="en-US" dirty="0">
                <a:latin typeface="Helvetica Neue Light"/>
                <a:cs typeface="Helvetica Neue Light"/>
              </a:rPr>
              <a:t> </a:t>
            </a:r>
            <a:r>
              <a:rPr lang="en-US" dirty="0">
                <a:solidFill>
                  <a:srgbClr val="404040"/>
                </a:solidFill>
                <a:latin typeface="Helvetica Neue Light"/>
                <a:cs typeface="Helvetica Neue Light"/>
              </a:rPr>
              <a:t>Bullet Point 1</a:t>
            </a:r>
          </a:p>
          <a:p>
            <a:pPr>
              <a:buFont typeface="Arial" charset="0"/>
              <a:buNone/>
            </a:pPr>
            <a:endParaRPr lang="en-US" dirty="0">
              <a:latin typeface="Helvetica Neue Light"/>
              <a:cs typeface="Helvetica Neue Light"/>
            </a:endParaRP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CC0000"/>
                </a:solidFill>
                <a:latin typeface="Helvetica Neue Light"/>
                <a:cs typeface="Helvetica Neue Light"/>
              </a:rPr>
              <a:t>•</a:t>
            </a:r>
            <a:r>
              <a:rPr lang="en-US" dirty="0">
                <a:latin typeface="Helvetica Neue Light"/>
                <a:cs typeface="Helvetica Neue Light"/>
              </a:rPr>
              <a:t> </a:t>
            </a:r>
            <a:r>
              <a:rPr lang="en-US" dirty="0">
                <a:solidFill>
                  <a:srgbClr val="404040"/>
                </a:solidFill>
                <a:latin typeface="Helvetica Neue Light"/>
                <a:cs typeface="Helvetica Neue Light"/>
              </a:rPr>
              <a:t>Bullet Point 2</a:t>
            </a:r>
          </a:p>
          <a:p>
            <a:pPr>
              <a:buFont typeface="Arial" charset="0"/>
              <a:buNone/>
            </a:pPr>
            <a:endParaRPr lang="en-US" dirty="0">
              <a:latin typeface="Helvetica Neue Light"/>
              <a:cs typeface="Helvetica Neue Light"/>
            </a:endParaRP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CC0000"/>
                </a:solidFill>
                <a:latin typeface="Helvetica Neue Light"/>
                <a:cs typeface="Helvetica Neue Light"/>
              </a:rPr>
              <a:t>•</a:t>
            </a:r>
            <a:r>
              <a:rPr lang="en-US" dirty="0">
                <a:latin typeface="Helvetica Neue Light"/>
                <a:cs typeface="Helvetica Neue Light"/>
              </a:rPr>
              <a:t> </a:t>
            </a:r>
            <a:r>
              <a:rPr lang="en-US" dirty="0">
                <a:solidFill>
                  <a:srgbClr val="404040"/>
                </a:solidFill>
                <a:latin typeface="Helvetica Neue Light"/>
                <a:cs typeface="Helvetica Neue Light"/>
              </a:rPr>
              <a:t>Bullet Point 3</a:t>
            </a:r>
          </a:p>
          <a:p>
            <a:pPr>
              <a:buFont typeface="Arial" charset="0"/>
              <a:buNone/>
            </a:pPr>
            <a:endParaRPr lang="en-US" dirty="0">
              <a:latin typeface="Helvetica Neue Light"/>
              <a:cs typeface="Helvetica Neue Light"/>
            </a:endParaRP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CC0000"/>
                </a:solidFill>
                <a:latin typeface="Helvetica Neue Light"/>
                <a:cs typeface="Helvetica Neue Light"/>
              </a:rPr>
              <a:t>•</a:t>
            </a:r>
            <a:r>
              <a:rPr lang="en-US" dirty="0">
                <a:latin typeface="Helvetica Neue Light"/>
                <a:cs typeface="Helvetica Neue Light"/>
              </a:rPr>
              <a:t> </a:t>
            </a:r>
            <a:r>
              <a:rPr lang="en-US" dirty="0">
                <a:solidFill>
                  <a:srgbClr val="404040"/>
                </a:solidFill>
                <a:latin typeface="Helvetica Neue Light"/>
                <a:cs typeface="Helvetica Neue Light"/>
              </a:rPr>
              <a:t>Bullet Point 4</a:t>
            </a:r>
          </a:p>
          <a:p>
            <a:pPr>
              <a:buFont typeface="Arial" charset="0"/>
              <a:buNone/>
            </a:pPr>
            <a:endParaRPr lang="en-US" dirty="0">
              <a:latin typeface="Helvetica Neue Light"/>
              <a:cs typeface="Helvetica Neue Light"/>
            </a:endParaRP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CC0000"/>
                </a:solidFill>
                <a:latin typeface="Helvetica Neue Light"/>
                <a:cs typeface="Helvetica Neue Light"/>
              </a:rPr>
              <a:t>•</a:t>
            </a:r>
            <a:r>
              <a:rPr lang="en-US" dirty="0">
                <a:latin typeface="Helvetica Neue Light"/>
                <a:cs typeface="Helvetica Neue Light"/>
              </a:rPr>
              <a:t> </a:t>
            </a:r>
            <a:r>
              <a:rPr lang="en-US" dirty="0">
                <a:solidFill>
                  <a:srgbClr val="404040"/>
                </a:solidFill>
                <a:latin typeface="Helvetica Neue Light"/>
                <a:cs typeface="Helvetica Neue Light"/>
              </a:rPr>
              <a:t>Bullet Point 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479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_temp_dynami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19" y="-64665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759" y="476408"/>
            <a:ext cx="4341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Helvetica Neue Black Condensed"/>
                <a:cs typeface="Helvetica Neue Black Condensed"/>
              </a:rPr>
              <a:t>A QUALITY EDUCATION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51486" y="2119643"/>
            <a:ext cx="44410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 Light"/>
                <a:cs typeface="Helvetica Neue Light"/>
              </a:rPr>
              <a:t>Texas Tech University is home to a diverse, highly revered pool of educators who excel in teaching, research and service.</a:t>
            </a:r>
          </a:p>
          <a:p>
            <a:r>
              <a:rPr lang="en-US" dirty="0">
                <a:latin typeface="Helvetica Neue Light"/>
                <a:cs typeface="Helvetica Neue Light"/>
              </a:rPr>
              <a:t> </a:t>
            </a:r>
            <a:endParaRPr lang="en-US" altLang="ja-JP" dirty="0">
              <a:solidFill>
                <a:srgbClr val="404040"/>
              </a:solidFill>
              <a:latin typeface="Helvetica Neue Light"/>
              <a:cs typeface="Helvetica Neue Light"/>
            </a:endParaRPr>
          </a:p>
          <a:p>
            <a:r>
              <a:rPr lang="en-US" dirty="0">
                <a:latin typeface="Helvetica Neue Light"/>
                <a:cs typeface="Helvetica Neue Light"/>
              </a:rPr>
              <a:t>In 2013, </a:t>
            </a:r>
            <a:r>
              <a:rPr lang="en-US" b="1" dirty="0">
                <a:solidFill>
                  <a:srgbClr val="CC0000"/>
                </a:solidFill>
                <a:latin typeface="Helvetica Neue"/>
                <a:cs typeface="Helvetica Neue"/>
              </a:rPr>
              <a:t>10 faculty members were awarded grants from the Fulbright U.S. Scholar Program,</a:t>
            </a:r>
            <a:r>
              <a:rPr lang="en-US" dirty="0">
                <a:latin typeface="Helvetica Neue Light"/>
                <a:cs typeface="Helvetica Neue Light"/>
              </a:rPr>
              <a:t> the most of any research university in the nation. </a:t>
            </a:r>
          </a:p>
        </p:txBody>
      </p:sp>
    </p:spTree>
    <p:extLst>
      <p:ext uri="{BB962C8B-B14F-4D97-AF65-F5344CB8AC3E}">
        <p14:creationId xmlns:p14="http://schemas.microsoft.com/office/powerpoint/2010/main" val="1195131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D1ECA3-9EB0-6F40-B782-2F36217897D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7A56F-AD7F-0345-861F-1EF7198DBE15}"/>
              </a:ext>
            </a:extLst>
          </p:cNvPr>
          <p:cNvSpPr txBox="1"/>
          <p:nvPr/>
        </p:nvSpPr>
        <p:spPr>
          <a:xfrm>
            <a:off x="3409662" y="3105834"/>
            <a:ext cx="2324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Helvetica Neue Black Condensed"/>
                <a:cs typeface="Helvetica Neue Black Condensed"/>
              </a:rPr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val="1521560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C2E48B29A73048A690F64CF5D5DEC5" ma:contentTypeVersion="0" ma:contentTypeDescription="Create a new document." ma:contentTypeScope="" ma:versionID="01971ad3c3bfc18343f57b785baf57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8AF8FA4-E3F4-4B41-B39F-0D3D83EEA2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934E8B5-56ED-430B-B0EA-FAD7DC2967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410C98-407C-4596-B496-CFFD4212B82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141</Words>
  <Application>Microsoft Macintosh PowerPoint</Application>
  <PresentationFormat>On-screen Show (4:3)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Helvetica Neue</vt:lpstr>
      <vt:lpstr>Helvetica Neue Black Condensed</vt:lpstr>
      <vt:lpstr>Helvetica Neue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Rodriguez, Chelsea</dc:creator>
  <cp:lastModifiedBy>Medina, Veronica</cp:lastModifiedBy>
  <cp:revision>12</cp:revision>
  <dcterms:created xsi:type="dcterms:W3CDTF">2015-01-23T16:11:43Z</dcterms:created>
  <dcterms:modified xsi:type="dcterms:W3CDTF">2021-02-25T21:46:28Z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0x0101004CC2E48B29A73048A690F64CF5D5DEC5</vt:lpwstr>
  </property>
</Properties>
</file>